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0" r:id="rId3"/>
    <p:sldId id="262" r:id="rId4"/>
    <p:sldId id="270" r:id="rId5"/>
    <p:sldId id="271" r:id="rId6"/>
    <p:sldId id="272" r:id="rId7"/>
    <p:sldId id="273" r:id="rId8"/>
    <p:sldId id="27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22" d="100"/>
          <a:sy n="122" d="100"/>
        </p:scale>
        <p:origin x="-1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c:style val="2"/>
  <c:chart>
    <c:autoTitleDeleted val="1"/>
    <c:view3D>
      <c:rotX val="14"/>
      <c:rotY val="19"/>
      <c:rAngAx val="1"/>
    </c:view3D>
    <c:floor>
      <c:thickness val="0"/>
      <c:spPr>
        <a:noFill/>
        <a:ln>
          <a:noFill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2659840"/>
        <c:axId val="42653952"/>
        <c:axId val="0"/>
      </c:bar3DChart>
      <c:valAx>
        <c:axId val="42653952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7F7F7F"/>
              </a:solidFill>
              <a:prstDash val="solid"/>
              <a:round/>
            </a:ln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2659840"/>
        <c:crosses val="autoZero"/>
        <c:crossBetween val="between"/>
      </c:valAx>
      <c:catAx>
        <c:axId val="426598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2653952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gradFill>
      <a:gsLst>
        <a:gs pos="0">
          <a:srgbClr val="595959"/>
        </a:gs>
        <a:gs pos="100000">
          <a:srgbClr val="262626"/>
        </a:gs>
      </a:gsLst>
      <a:path path="circle">
        <a:fillToRect l="50000" t="50000" r="50000" b="50000"/>
      </a:path>
    </a:gradFill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330" b="0" i="0" u="none" strike="noStrike" kern="1200" baseline="0">
          <a:solidFill>
            <a:srgbClr val="000000"/>
          </a:solidFill>
          <a:latin typeface="Calibri"/>
        </a:defRPr>
      </a:pPr>
      <a:endParaRPr lang="en-US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c:style val="2"/>
  <c:chart>
    <c:autoTitleDeleted val="1"/>
    <c:view3D>
      <c:rotX val="14"/>
      <c:rotY val="19"/>
      <c:rAngAx val="1"/>
    </c:view3D>
    <c:floor>
      <c:thickness val="0"/>
      <c:spPr>
        <a:noFill/>
        <a:ln>
          <a:noFill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9885056"/>
        <c:axId val="39883520"/>
        <c:axId val="0"/>
      </c:bar3DChart>
      <c:valAx>
        <c:axId val="39883520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7F7F7F"/>
              </a:solidFill>
              <a:prstDash val="solid"/>
              <a:round/>
            </a:ln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39885056"/>
        <c:crosses val="autoZero"/>
        <c:crossBetween val="between"/>
      </c:valAx>
      <c:catAx>
        <c:axId val="398850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39883520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gradFill>
      <a:gsLst>
        <a:gs pos="0">
          <a:srgbClr val="595959"/>
        </a:gs>
        <a:gs pos="100000">
          <a:srgbClr val="262626"/>
        </a:gs>
      </a:gsLst>
      <a:path path="circle">
        <a:fillToRect l="50000" t="50000" r="50000" b="50000"/>
      </a:path>
    </a:gradFill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330" b="0" i="0" u="none" strike="noStrike" kern="1200" baseline="0">
          <a:solidFill>
            <a:srgbClr val="000000"/>
          </a:solidFill>
          <a:latin typeface="Calibri"/>
        </a:defRPr>
      </a:pPr>
      <a:endParaRPr lang="en-US"/>
    </a:p>
  </c:tx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c:style val="2"/>
  <c:chart>
    <c:autoTitleDeleted val="1"/>
    <c:view3D>
      <c:rotX val="14"/>
      <c:rotY val="19"/>
      <c:rAngAx val="1"/>
    </c:view3D>
    <c:floor>
      <c:thickness val="0"/>
      <c:spPr>
        <a:noFill/>
        <a:ln>
          <a:noFill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490944"/>
        <c:axId val="39906304"/>
        <c:axId val="0"/>
      </c:bar3DChart>
      <c:valAx>
        <c:axId val="39906304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7F7F7F"/>
              </a:solidFill>
              <a:prstDash val="solid"/>
              <a:round/>
            </a:ln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5490944"/>
        <c:crosses val="autoZero"/>
        <c:crossBetween val="between"/>
      </c:valAx>
      <c:catAx>
        <c:axId val="454909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39906304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gradFill>
      <a:gsLst>
        <a:gs pos="0">
          <a:srgbClr val="595959"/>
        </a:gs>
        <a:gs pos="100000">
          <a:srgbClr val="262626"/>
        </a:gs>
      </a:gsLst>
      <a:path path="circle">
        <a:fillToRect l="50000" t="50000" r="50000" b="50000"/>
      </a:path>
    </a:gradFill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330" b="0" i="0" u="none" strike="noStrike" kern="1200" baseline="0">
          <a:solidFill>
            <a:srgbClr val="000000"/>
          </a:solidFill>
          <a:latin typeface="Calibri"/>
        </a:defRPr>
      </a:pPr>
      <a:endParaRPr lang="en-US"/>
    </a:p>
  </c:txPr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c:style val="2"/>
  <c:chart>
    <c:autoTitleDeleted val="1"/>
    <c:view3D>
      <c:rotX val="14"/>
      <c:rotY val="19"/>
      <c:rAngAx val="1"/>
    </c:view3D>
    <c:floor>
      <c:thickness val="0"/>
      <c:spPr>
        <a:noFill/>
        <a:ln>
          <a:noFill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4300160"/>
        <c:axId val="44298624"/>
        <c:axId val="0"/>
      </c:bar3DChart>
      <c:valAx>
        <c:axId val="44298624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7F7F7F"/>
              </a:solidFill>
              <a:prstDash val="solid"/>
              <a:round/>
            </a:ln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4300160"/>
        <c:crosses val="autoZero"/>
        <c:crossBetween val="between"/>
      </c:valAx>
      <c:catAx>
        <c:axId val="443001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4298624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gradFill>
      <a:gsLst>
        <a:gs pos="0">
          <a:srgbClr val="595959"/>
        </a:gs>
        <a:gs pos="100000">
          <a:srgbClr val="262626"/>
        </a:gs>
      </a:gsLst>
      <a:path path="circle">
        <a:fillToRect l="50000" t="50000" r="50000" b="50000"/>
      </a:path>
    </a:gradFill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330" b="0" i="0" u="none" strike="noStrike" kern="1200" baseline="0">
          <a:solidFill>
            <a:srgbClr val="000000"/>
          </a:solidFill>
          <a:latin typeface="Calibri"/>
        </a:defRPr>
      </a:pPr>
      <a:endParaRPr lang="en-US"/>
    </a:p>
  </c:txPr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c:style val="2"/>
  <c:chart>
    <c:autoTitleDeleted val="1"/>
    <c:view3D>
      <c:rotX val="14"/>
      <c:rotY val="19"/>
      <c:rAngAx val="1"/>
    </c:view3D>
    <c:floor>
      <c:thickness val="0"/>
      <c:spPr>
        <a:noFill/>
        <a:ln>
          <a:noFill/>
        </a:ln>
      </c:spPr>
    </c:floor>
    <c:sideWall>
      <c:thickness val="0"/>
      <c:spPr>
        <a:noFill/>
        <a:ln>
          <a:noFill/>
        </a:ln>
      </c:spPr>
    </c:sideWall>
    <c:backWall>
      <c:thickness val="0"/>
      <c:spPr>
        <a:noFill/>
        <a:ln>
          <a:noFill/>
        </a:ln>
      </c:spPr>
    </c:backWall>
    <c:plotArea>
      <c:layout/>
      <c:bar3DChart>
        <c:barDir val="col"/>
        <c:grouping val="stack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3876736"/>
        <c:axId val="43862656"/>
        <c:axId val="0"/>
      </c:bar3DChart>
      <c:valAx>
        <c:axId val="43862656"/>
        <c:scaling>
          <c:orientation val="minMax"/>
        </c:scaling>
        <c:delete val="0"/>
        <c:axPos val="l"/>
        <c:majorGridlines>
          <c:spPr>
            <a:ln w="9528" cap="flat">
              <a:solidFill>
                <a:srgbClr val="7F7F7F"/>
              </a:solidFill>
              <a:prstDash val="solid"/>
              <a:round/>
            </a:ln>
          </c:spPr>
        </c:majorGridlines>
        <c:numFmt formatCode="0.00%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3876736"/>
        <c:crosses val="autoZero"/>
        <c:crossBetween val="between"/>
      </c:valAx>
      <c:catAx>
        <c:axId val="438767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197" b="0" i="0" u="none" strike="noStrike" kern="1200" baseline="0">
                <a:solidFill>
                  <a:srgbClr val="D9D9D9"/>
                </a:solidFill>
                <a:latin typeface="Calibri"/>
              </a:defRPr>
            </a:pPr>
            <a:endParaRPr lang="en-US"/>
          </a:p>
        </c:txPr>
        <c:crossAx val="43862656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gradFill>
      <a:gsLst>
        <a:gs pos="0">
          <a:srgbClr val="595959"/>
        </a:gs>
        <a:gs pos="100000">
          <a:srgbClr val="262626"/>
        </a:gs>
      </a:gsLst>
      <a:path path="circle">
        <a:fillToRect l="50000" t="50000" r="50000" b="50000"/>
      </a:path>
    </a:gradFill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330" b="0" i="0" u="none" strike="noStrike" kern="1200" baseline="0">
          <a:solidFill>
            <a:srgbClr val="000000"/>
          </a:solidFill>
          <a:latin typeface="Calibri"/>
        </a:defRPr>
      </a:pPr>
      <a:endParaRPr lang="en-US"/>
    </a:p>
  </c:txPr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A06CB6-41F3-4804-B3C9-D33F9F1EBB9E}" type="datetimeFigureOut">
              <a:rPr lang="en-GB" smtClean="0"/>
              <a:t>28/06/2018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E666E-B892-4F60-B824-81BFB343E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580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E666E-B892-4F60-B824-81BFB343EAB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7332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A51B30-0E76-4EE0-A643-FF81EAE107A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A56227D0-03A4-486C-B06F-06F12103C1C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824351C-B043-4DAD-8AFB-816EFBB147C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C77BE51-BF2F-4602-B897-343C79E0FBC2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26E8976-6D4D-4B35-A32D-6D328CF8E8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5FA596-D425-4A4E-BE3D-16B893F089F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676EA8-2E8C-4B4B-8690-4B80AFE5A3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16136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6ACC5B6-BE58-48D8-9A9E-241AB7C35DD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AF72E43-32AF-451E-AC2A-45BECE49BD6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331FDFD-3843-4378-8BE7-AB56159F8B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DAB437-0AB3-4364-9BF8-F07D6C8E28B0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CBC7F0A-9B7B-4DEF-9C86-9E762FAC725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1DD3774-8F6A-471C-BD4E-9D0D1AC560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6ED76DB-10FC-4A79-BA2B-8223EB87D3B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57101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B8C3920-4394-43F2-9EFF-F994CF7B4C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CBC2659-E626-471C-8029-72F5F4E00A6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991BB48-C00A-4870-A10F-BD9E3A298FD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7F10783-211C-41AA-9500-ECA70CE48D19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86A151C-79F0-4D87-8587-0BFCAE655D8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5E0AB3-F167-45EA-B143-31A61AE281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FED37BB-6988-4E6D-8490-9000857B43D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951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22484C-EBCD-4087-A758-70BB0D88487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ADA6ABD-9AD6-4EF4-8B4B-7BCCF3E2E40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6B8DB6A-E94E-47AA-83EB-01C851812853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0AFC27F-0782-4A39-813A-C859ABCED6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E96AB6-FA8D-497B-84D8-6977EE4ED038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5E79BAB-48D9-47A4-96B5-32DCFC8B5C5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0886DDD-8A7D-490B-BC54-A16E6DBD538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0F97E1-2B50-4067-A07C-87EEF309486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291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47949B9-3249-4E0B-A6A0-BE7BA7A3A04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B92A56BB-141D-410B-B5D7-D75162FA030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FEA7216-4A99-4C3D-8E89-9572B20C89C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4C0113A-7B0A-4517-BBA4-AFDF496EEC6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E4AE5508-54FF-4EF1-852B-11A9D1013B79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A3D5DE8-37DE-411F-974F-45C154AB02D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A70EC9-7913-4DA3-92DE-9EF3B6D6873A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8EBBA91-809C-4448-9299-D3B30D027E7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91474709-7126-4CB7-9C25-961F0FEE34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D98AF71-2E0A-4BB0-AFB9-AD180E80189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64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EEF805-1BD5-4D3B-A0F5-2D1A676A5A8C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41347BE-F03D-4A33-B37A-E2C2C17A30C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438A84-5388-440A-898D-AAE3F4F39396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6A282BC6-69BC-48B3-8168-AEEE6AA7E70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F30E5634-972E-427A-B334-6626FC1BE7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5D061A-410C-419B-9CEA-C5EFA97CE37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86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DAE3C94A-36EA-41BA-8D17-D5DE8140C5C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ECC887-BA56-4598-928F-F6D990601077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DC0D13A-5C43-4598-8DED-E33CAAB2D3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C9832EC-D58B-40F4-94E5-70D7C89127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42F171-A084-4841-9FAA-7548237A454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33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B25B4FA-6B7E-4356-9924-7EE90EA4718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E84AE33-025E-4C47-9500-7C96F18F659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7E0849E-3182-4688-B11F-B1D356A71B8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66E046-C5DE-46E1-AD06-55D0EF28107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1B047F-D81A-4699-9CD2-06D94F841BE4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A405340-750E-48BB-9E72-BCF0165003D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9222CE6-BC2D-480A-8862-E94259A5E60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EE62FF-5296-42DD-9EB7-3AA6ED4038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712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C92196D-09FD-4046-8527-F4F6A186E19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CD823BF-D9BE-4F0E-A493-388455A37BA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1B4C29F-0BB5-40A4-AFF5-11432340131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0D6C0CD-4AD3-4B48-8993-D804F3AE462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834BF5-20DA-4901-A2DA-227706A765EC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D20A73F5-6406-4D5F-A515-1C1BAB428DF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9949E88-A205-41D6-8A1F-D7F1C09EB49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961A067-1AF0-4143-9B44-0FB9F6DCA3F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441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7FAC7D-E737-4221-8DE3-613AE67BAFF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A79444F-93CF-4730-9FDC-A8DA4275243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40D9F55-9854-49E5-B508-21E550B6C63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EA2903-A186-4C4E-BC4F-48389EB0C7BD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EFF58F1-D75C-451C-8CF8-6E8CFF719E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AD9CCC-DAAD-49CC-9924-1EB658B0B4E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6CA63E0-A880-4ABA-A0FD-F80931FE81B0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57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2E16098C-8A65-4C17-AC0B-E5E41FA9C669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4F895C7-B006-445A-859D-C539772FE34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A716AE-E413-4BAA-BCE7-CB3290C157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9E8002A-E967-4BEB-994C-30934C3BCF6A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5FB2EC5-4D1E-4D80-9265-FA405271F1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792B2CF-6442-4CA5-9475-53EC9AA7065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CF7E97A-C187-4FFB-93F3-350F7CD11E0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84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3E625BCD-BE8E-4327-8D87-AD58A1EC08E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0787883-6310-414A-94DB-755019DA515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E5CEEE0-41EF-47BA-808A-9DC4973D4E96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DC76DF45-02FE-45B4-9E03-33474A65CFE9}" type="datetime1">
              <a:rPr lang="en-GB"/>
              <a:pPr lvl="0"/>
              <a:t>28/06/2018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F119746-85DD-4008-8E06-BDFD0FCEDF9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B5CFCC0-314F-4DE3-934F-FBAB45A90EF2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156A928B-EF1E-43BA-8ADB-C7EA2FCC61C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5" Type="http://schemas.openxmlformats.org/officeDocument/2006/relationships/image" Target="../media/image14.jpe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Relationship Id="rId1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471CCD0C-1AA6-4D1F-9335-1B8072054B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32" y="800104"/>
            <a:ext cx="9143979" cy="3314692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3" name="Straight Connector 9">
            <a:extLst>
              <a:ext uri="{FF2B5EF4-FFF2-40B4-BE49-F238E27FC236}">
                <a16:creationId xmlns:a16="http://schemas.microsoft.com/office/drawing/2014/main" xmlns="" id="{2D3AC2DA-6C47-46BA-9F94-EBBB77AE346D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8386840" y="5264109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57D19111-96CE-4076-9774-9591C598C80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33132" y="5091763"/>
            <a:ext cx="7834195" cy="1264587"/>
          </a:xfrm>
        </p:spPr>
        <p:txBody>
          <a:bodyPr anchor="ctr" anchorCtr="0"/>
          <a:lstStyle/>
          <a:p>
            <a:pPr lvl="0" algn="r"/>
            <a:r>
              <a:rPr lang="en-GB" sz="3800">
                <a:solidFill>
                  <a:srgbClr val="FFFFFF"/>
                </a:solidFill>
              </a:rPr>
              <a:t>Brighton City Centre </a:t>
            </a:r>
            <a:br>
              <a:rPr lang="en-GB" sz="3800">
                <a:solidFill>
                  <a:srgbClr val="FFFFFF"/>
                </a:solidFill>
              </a:rPr>
            </a:br>
            <a:r>
              <a:rPr lang="en-GB" sz="3800">
                <a:solidFill>
                  <a:srgbClr val="FFFFFF"/>
                </a:solidFill>
              </a:rPr>
              <a:t>Business Improvement District (BID)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A654E8D8-BA26-4ECE-AA66-C9E5F1449687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8499110" y="5091763"/>
            <a:ext cx="2974204" cy="1264587"/>
          </a:xfrm>
        </p:spPr>
        <p:txBody>
          <a:bodyPr anchor="ctr" anchorCtr="0"/>
          <a:lstStyle/>
          <a:p>
            <a:pPr lvl="0" algn="l"/>
            <a:r>
              <a:rPr lang="en-GB" sz="2000" dirty="0">
                <a:solidFill>
                  <a:srgbClr val="FFFFFF"/>
                </a:solidFill>
              </a:rPr>
              <a:t>B&amp;H Connected </a:t>
            </a:r>
          </a:p>
          <a:p>
            <a:pPr lvl="0" algn="l"/>
            <a:r>
              <a:rPr lang="en-GB" sz="2000" dirty="0">
                <a:solidFill>
                  <a:srgbClr val="FFFFFF"/>
                </a:solidFill>
              </a:rPr>
              <a:t>3</a:t>
            </a:r>
            <a:r>
              <a:rPr lang="en-GB" sz="2000" baseline="30000" dirty="0">
                <a:solidFill>
                  <a:srgbClr val="FFFFFF"/>
                </a:solidFill>
              </a:rPr>
              <a:t>rd</a:t>
            </a:r>
            <a:r>
              <a:rPr lang="en-GB" sz="2000" dirty="0">
                <a:solidFill>
                  <a:srgbClr val="FFFFFF"/>
                </a:solidFill>
              </a:rPr>
              <a:t> July 2018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40866B8A-7CC3-4684-BDA7-D8B177E8706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4472C4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xmlns="" id="{4DBD1E7E-DAFF-4FA7-85EB-DBB670C51723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761996" y="2971800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94C253EE-0F59-4F9C-97FA-705A1C3D85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28911" y="712271"/>
            <a:ext cx="3385364" cy="5502264"/>
          </a:xfrm>
        </p:spPr>
        <p:txBody>
          <a:bodyPr/>
          <a:lstStyle/>
          <a:p>
            <a:pPr lvl="0"/>
            <a:r>
              <a:rPr lang="en-GB" b="1" dirty="0">
                <a:solidFill>
                  <a:srgbClr val="FFFFFF"/>
                </a:solidFill>
              </a:rPr>
              <a:t>Brilliant Brighton : </a:t>
            </a:r>
            <a:br>
              <a:rPr lang="en-GB" b="1" dirty="0">
                <a:solidFill>
                  <a:srgbClr val="FFFFFF"/>
                </a:solidFill>
              </a:rPr>
            </a:br>
            <a:r>
              <a:rPr lang="en-GB" b="1" dirty="0">
                <a:solidFill>
                  <a:srgbClr val="FFFFFF"/>
                </a:solidFill>
              </a:rPr>
              <a:t>	</a:t>
            </a:r>
          </a:p>
        </p:txBody>
      </p:sp>
      <p:grpSp>
        <p:nvGrpSpPr>
          <p:cNvPr id="5" name="Content Placeholder 3">
            <a:extLst>
              <a:ext uri="{FF2B5EF4-FFF2-40B4-BE49-F238E27FC236}">
                <a16:creationId xmlns:a16="http://schemas.microsoft.com/office/drawing/2014/main" xmlns="" id="{181D0F00-2EF8-4D44-9868-A7BE1BE9295D}"/>
              </a:ext>
            </a:extLst>
          </p:cNvPr>
          <p:cNvGrpSpPr/>
          <p:nvPr/>
        </p:nvGrpSpPr>
        <p:grpSpPr>
          <a:xfrm>
            <a:off x="4636008" y="0"/>
            <a:ext cx="7555988" cy="6858000"/>
            <a:chOff x="4636008" y="0"/>
            <a:chExt cx="7555988" cy="6858000"/>
          </a:xfrm>
        </p:grpSpPr>
        <p:graphicFrame>
          <p:nvGraphicFramePr>
            <p:cNvPr id="6" name="Chart 5">
              <a:extLst>
                <a:ext uri="{FF2B5EF4-FFF2-40B4-BE49-F238E27FC236}">
                  <a16:creationId xmlns:a16="http://schemas.microsoft.com/office/drawing/2014/main" xmlns="" id="{28872A65-7E5D-49B4-9A85-E24FFA01C40E}"/>
                </a:ext>
              </a:extLst>
            </p:cNvPr>
            <p:cNvGraphicFramePr/>
            <p:nvPr/>
          </p:nvGraphicFramePr>
          <p:xfrm>
            <a:off x="4636008" y="0"/>
            <a:ext cx="7555988" cy="6858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1">
              <a:extLst>
                <a:ext uri="{FF2B5EF4-FFF2-40B4-BE49-F238E27FC236}">
                  <a16:creationId xmlns:a16="http://schemas.microsoft.com/office/drawing/2014/main" xmlns="" id="{01B2A85E-980E-41B0-9803-EA0FEDA8EB18}"/>
                </a:ext>
              </a:extLst>
            </p:cNvPr>
            <p:cNvSpPr txBox="1"/>
            <p:nvPr/>
          </p:nvSpPr>
          <p:spPr>
            <a:xfrm>
              <a:off x="4636008" y="410547"/>
              <a:ext cx="7277318" cy="644745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0" compatLnSpc="1">
              <a:noAutofit/>
            </a:bodyPr>
            <a:lstStyle/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 err="1">
                  <a:solidFill>
                    <a:srgbClr val="FFFFFF"/>
                  </a:solidFill>
                  <a:uFillTx/>
                  <a:latin typeface="Calibri"/>
                </a:rPr>
                <a:t>Incorp</a:t>
              </a:r>
              <a:r>
                <a:rPr lang="en-GB" sz="5000" kern="0" dirty="0">
                  <a:solidFill>
                    <a:srgbClr val="FFFFFF"/>
                  </a:solidFill>
                  <a:latin typeface="Calibri"/>
                </a:rPr>
                <a:t>. s</a:t>
              </a: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ince 2006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Now in its third iteration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ERS Ballot in 2016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74% in favour y vote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69% in favour by RV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10% On 2011 Ballot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SzPct val="100000"/>
                <a:buFont typeface="Arial" pitchFamily="34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0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Four main projects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A036952A-CC2F-481C-B243-273E9E0D43F3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4472C4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xmlns="" id="{AE41285B-7CA2-47FB-8CBD-1E0082C49EF0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761996" y="2971800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1F35EB82-3E22-4CD6-9840-DDDB76B6781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28911" y="863083"/>
            <a:ext cx="3385364" cy="4217441"/>
          </a:xfrm>
        </p:spPr>
        <p:txBody>
          <a:bodyPr/>
          <a:lstStyle/>
          <a:p>
            <a:pPr lvl="0"/>
            <a:r>
              <a:rPr lang="en-GB" sz="5400" b="1" dirty="0">
                <a:solidFill>
                  <a:srgbClr val="FFFFFF"/>
                </a:solidFill>
              </a:rPr>
              <a:t>Projects</a:t>
            </a:r>
          </a:p>
        </p:txBody>
      </p:sp>
      <p:grpSp>
        <p:nvGrpSpPr>
          <p:cNvPr id="5" name="Content Placeholder 3">
            <a:extLst>
              <a:ext uri="{FF2B5EF4-FFF2-40B4-BE49-F238E27FC236}">
                <a16:creationId xmlns:a16="http://schemas.microsoft.com/office/drawing/2014/main" xmlns="" id="{89B8A7B9-5A45-4353-BB98-8A4B37A77DDE}"/>
              </a:ext>
            </a:extLst>
          </p:cNvPr>
          <p:cNvGrpSpPr/>
          <p:nvPr/>
        </p:nvGrpSpPr>
        <p:grpSpPr>
          <a:xfrm>
            <a:off x="4636008" y="0"/>
            <a:ext cx="7555988" cy="6858000"/>
            <a:chOff x="4636008" y="0"/>
            <a:chExt cx="7555988" cy="6858000"/>
          </a:xfrm>
        </p:grpSpPr>
        <p:graphicFrame>
          <p:nvGraphicFramePr>
            <p:cNvPr id="6" name="Chart 5">
              <a:extLst>
                <a:ext uri="{FF2B5EF4-FFF2-40B4-BE49-F238E27FC236}">
                  <a16:creationId xmlns:a16="http://schemas.microsoft.com/office/drawing/2014/main" xmlns="" id="{CB89D2B8-4E5B-4AD0-AC41-859C94CC8F58}"/>
                </a:ext>
              </a:extLst>
            </p:cNvPr>
            <p:cNvGraphicFramePr/>
            <p:nvPr/>
          </p:nvGraphicFramePr>
          <p:xfrm>
            <a:off x="4636008" y="0"/>
            <a:ext cx="7555988" cy="6858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1">
              <a:extLst>
                <a:ext uri="{FF2B5EF4-FFF2-40B4-BE49-F238E27FC236}">
                  <a16:creationId xmlns:a16="http://schemas.microsoft.com/office/drawing/2014/main" xmlns="" id="{5B8287C0-BA69-4D54-BAE7-0B46C73BABD6}"/>
                </a:ext>
              </a:extLst>
            </p:cNvPr>
            <p:cNvSpPr txBox="1"/>
            <p:nvPr/>
          </p:nvSpPr>
          <p:spPr>
            <a:xfrm>
              <a:off x="4636008" y="410547"/>
              <a:ext cx="6336792" cy="644745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1" compatLnSpc="1">
              <a:noAutofit/>
            </a:bodyPr>
            <a:lstStyle/>
            <a:p>
              <a:pPr marL="0" marR="0" lvl="0" indent="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400" b="0" i="0" u="none" strike="noStrike" kern="0" cap="none" spc="0" baseline="0" dirty="0">
                <a:solidFill>
                  <a:srgbClr val="FFFFFF"/>
                </a:solidFill>
                <a:uFillTx/>
                <a:latin typeface="Calibri"/>
              </a:endParaRP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Christmas Lights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kern="0" dirty="0">
                  <a:solidFill>
                    <a:srgbClr val="FFFFFF"/>
                  </a:solidFill>
                  <a:latin typeface="Calibri"/>
                </a:rPr>
                <a:t>City Dressing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 dirty="0">
                  <a:solidFill>
                    <a:srgbClr val="FFFFFF"/>
                  </a:solidFill>
                  <a:uFillTx/>
                  <a:latin typeface="Calibri"/>
                </a:rPr>
                <a:t>PR / Marketing</a:t>
              </a:r>
            </a:p>
            <a:p>
              <a:pPr marL="685800" marR="0" lvl="0" indent="-685800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kern="0" dirty="0">
                  <a:solidFill>
                    <a:srgbClr val="FFFFFF"/>
                  </a:solidFill>
                  <a:latin typeface="Calibri"/>
                </a:rPr>
                <a:t>City Centre Ambassadors</a:t>
              </a:r>
              <a:endParaRPr lang="en-GB" sz="5400" b="0" i="0" u="none" strike="noStrike" kern="0" cap="none" spc="0" baseline="0" dirty="0">
                <a:solidFill>
                  <a:srgbClr val="FFFFFF"/>
                </a:solidFill>
                <a:uFillTx/>
                <a:latin typeface="Calibri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E4817AA2-B9F5-4169-8282-620491D91B6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4472C4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xmlns="" id="{2DB7BCA4-A14B-4641-AB48-A6DD95720055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761996" y="2971800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7B61FE9D-5AE7-4B2E-9DED-2950FD9C27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3583" y="1320283"/>
            <a:ext cx="3846286" cy="4217441"/>
          </a:xfrm>
        </p:spPr>
        <p:txBody>
          <a:bodyPr/>
          <a:lstStyle/>
          <a:p>
            <a:pPr lvl="0"/>
            <a:r>
              <a:rPr lang="en-GB" sz="5400" b="1">
                <a:solidFill>
                  <a:srgbClr val="FFFFFF"/>
                </a:solidFill>
              </a:rPr>
              <a:t>City Centre Ambassadors</a:t>
            </a:r>
          </a:p>
        </p:txBody>
      </p:sp>
      <p:grpSp>
        <p:nvGrpSpPr>
          <p:cNvPr id="5" name="Content Placeholder 3">
            <a:extLst>
              <a:ext uri="{FF2B5EF4-FFF2-40B4-BE49-F238E27FC236}">
                <a16:creationId xmlns:a16="http://schemas.microsoft.com/office/drawing/2014/main" xmlns="" id="{5ADF5A6F-EF8F-49B3-B672-CFCC3E13C69C}"/>
              </a:ext>
            </a:extLst>
          </p:cNvPr>
          <p:cNvGrpSpPr/>
          <p:nvPr/>
        </p:nvGrpSpPr>
        <p:grpSpPr>
          <a:xfrm>
            <a:off x="4636008" y="0"/>
            <a:ext cx="7555988" cy="6858000"/>
            <a:chOff x="4636008" y="0"/>
            <a:chExt cx="7555988" cy="6858000"/>
          </a:xfrm>
        </p:grpSpPr>
        <p:graphicFrame>
          <p:nvGraphicFramePr>
            <p:cNvPr id="6" name="Chart 5">
              <a:extLst>
                <a:ext uri="{FF2B5EF4-FFF2-40B4-BE49-F238E27FC236}">
                  <a16:creationId xmlns:a16="http://schemas.microsoft.com/office/drawing/2014/main" xmlns="" id="{128AA009-A162-4D91-AC62-13EE05BC67B4}"/>
                </a:ext>
              </a:extLst>
            </p:cNvPr>
            <p:cNvGraphicFramePr/>
            <p:nvPr/>
          </p:nvGraphicFramePr>
          <p:xfrm>
            <a:off x="4636008" y="0"/>
            <a:ext cx="7555988" cy="6858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1">
              <a:extLst>
                <a:ext uri="{FF2B5EF4-FFF2-40B4-BE49-F238E27FC236}">
                  <a16:creationId xmlns:a16="http://schemas.microsoft.com/office/drawing/2014/main" xmlns="" id="{79F358D3-85FB-41AC-9994-BA373EE23A75}"/>
                </a:ext>
              </a:extLst>
            </p:cNvPr>
            <p:cNvSpPr txBox="1"/>
            <p:nvPr/>
          </p:nvSpPr>
          <p:spPr>
            <a:xfrm>
              <a:off x="4636008" y="205273"/>
              <a:ext cx="7176549" cy="644745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1" compatLnSpc="1">
              <a:noAutofit/>
            </a:bodyPr>
            <a:lstStyle/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400" b="0" i="0" u="none" strike="noStrike" kern="0" cap="none" spc="0" baseline="0">
                <a:solidFill>
                  <a:srgbClr val="FFFFFF"/>
                </a:solidFill>
                <a:uFillTx/>
                <a:latin typeface="Calibri"/>
              </a:endParaRP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</a:rPr>
                <a:t>Budget: 		£160,000</a:t>
              </a: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</a:rPr>
                <a:t>Cost:			£146,389</a:t>
              </a: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5400" b="0" i="0" u="none" strike="noStrike" kern="0" cap="none" spc="0" baseline="0">
                <a:solidFill>
                  <a:srgbClr val="FFFFFF"/>
                </a:solidFill>
                <a:uFillTx/>
                <a:latin typeface="Calibri"/>
              </a:endParaRP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</a:rPr>
                <a:t>Mobile Support Unit</a:t>
              </a:r>
            </a:p>
            <a:p>
              <a:pPr marL="0" marR="0" lvl="0" indent="0" algn="ctr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5400" b="0" i="0" u="none" strike="noStrike" kern="0" cap="none" spc="0" baseline="0">
                  <a:solidFill>
                    <a:srgbClr val="FFFFFF"/>
                  </a:solidFill>
                  <a:uFillTx/>
                  <a:latin typeface="Calibri"/>
                </a:rPr>
                <a:t>Range of additional services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gradFill>
          <a:gsLst>
            <a:gs pos="0">
              <a:schemeClr val="accent1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An empty parking lot&#10;&#10;Description generated with high confidence">
            <a:extLst>
              <a:ext uri="{FF2B5EF4-FFF2-40B4-BE49-F238E27FC236}">
                <a16:creationId xmlns:a16="http://schemas.microsoft.com/office/drawing/2014/main" xmlns="" id="{975D38CC-B3C3-4CD8-8918-8FCCD7D907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604" y="1118493"/>
            <a:ext cx="6161351" cy="46210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2" descr="A close up of a street&#10;&#10;Description generated with high confidence">
            <a:extLst>
              <a:ext uri="{FF2B5EF4-FFF2-40B4-BE49-F238E27FC236}">
                <a16:creationId xmlns:a16="http://schemas.microsoft.com/office/drawing/2014/main" xmlns="" id="{2A63C65C-013A-4815-8879-9DCCDD6D2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13">
            <a:off x="4865183" y="1375006"/>
            <a:ext cx="5667614" cy="425071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6" descr="A sign on the side of a road&#10;&#10;Description generated with very high confidence">
            <a:extLst>
              <a:ext uri="{FF2B5EF4-FFF2-40B4-BE49-F238E27FC236}">
                <a16:creationId xmlns:a16="http://schemas.microsoft.com/office/drawing/2014/main" xmlns="" id="{6A56E16C-4826-463B-9694-3CFB1A4BF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0785" y="25880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26" descr="A group of people posing for the camera&#10;&#10;Description generated with very high confidence">
            <a:extLst>
              <a:ext uri="{FF2B5EF4-FFF2-40B4-BE49-F238E27FC236}">
                <a16:creationId xmlns:a16="http://schemas.microsoft.com/office/drawing/2014/main" xmlns="" id="{AC639539-06DC-4BB1-A677-43C9661073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608" y="165558"/>
            <a:ext cx="4933982" cy="657864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4" descr="A group of people standing in front of a building&#10;&#10;Description generated with very high confidence">
            <a:extLst>
              <a:ext uri="{FF2B5EF4-FFF2-40B4-BE49-F238E27FC236}">
                <a16:creationId xmlns:a16="http://schemas.microsoft.com/office/drawing/2014/main" xmlns="" id="{8F3A3E9E-C454-4B96-BD41-F62AA1A81AB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9093" y="143285"/>
            <a:ext cx="4944463" cy="65926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8" descr="A picture containing ground, building, outdoor&#10;&#10;Description generated with very high confidence">
            <a:extLst>
              <a:ext uri="{FF2B5EF4-FFF2-40B4-BE49-F238E27FC236}">
                <a16:creationId xmlns:a16="http://schemas.microsoft.com/office/drawing/2014/main" xmlns="" id="{25A2EBCF-D8A3-485F-B38C-A242C184B9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3613" y="23235"/>
            <a:ext cx="5367756" cy="697092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3" name="Picture 10" descr="A picture containing building, wall&#10;&#10;Description generated with high confidence">
            <a:extLst>
              <a:ext uri="{FF2B5EF4-FFF2-40B4-BE49-F238E27FC236}">
                <a16:creationId xmlns:a16="http://schemas.microsoft.com/office/drawing/2014/main" xmlns="" id="{D8F293F0-924E-47FA-973C-AE98CCE43BF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13">
            <a:off x="5009704" y="1130527"/>
            <a:ext cx="6970928" cy="471768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22" descr="A group of people standing in the street&#10;&#10;Description generated with very high confidence">
            <a:extLst>
              <a:ext uri="{FF2B5EF4-FFF2-40B4-BE49-F238E27FC236}">
                <a16:creationId xmlns:a16="http://schemas.microsoft.com/office/drawing/2014/main" xmlns="" id="{EDC16B4C-B7B7-4ECF-BCC0-1E2E956E3D5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2136" y="71361"/>
            <a:ext cx="5143499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6" name="Picture 15" descr="A picture containing person, ground, man, outdoor&#10;&#10;Description generated with very high confidence">
            <a:extLst>
              <a:ext uri="{FF2B5EF4-FFF2-40B4-BE49-F238E27FC236}">
                <a16:creationId xmlns:a16="http://schemas.microsoft.com/office/drawing/2014/main" xmlns="" id="{8010A73B-273B-4376-A2BA-39A6CF55E43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413" y="682892"/>
            <a:ext cx="7262069" cy="5446552"/>
          </a:xfrm>
          <a:prstGeom prst="rect">
            <a:avLst/>
          </a:prstGeom>
        </p:spPr>
      </p:pic>
      <p:pic>
        <p:nvPicPr>
          <p:cNvPr id="26" name="Picture 25" descr="A group of people sitting on the ground&#10;&#10;Description generated with high confidence">
            <a:extLst>
              <a:ext uri="{FF2B5EF4-FFF2-40B4-BE49-F238E27FC236}">
                <a16:creationId xmlns:a16="http://schemas.microsoft.com/office/drawing/2014/main" xmlns="" id="{A29CE666-125D-4E89-8474-D9359C39AD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04" y="169992"/>
            <a:ext cx="4938099" cy="6688008"/>
          </a:xfrm>
          <a:prstGeom prst="rect">
            <a:avLst/>
          </a:prstGeom>
        </p:spPr>
      </p:pic>
      <p:pic>
        <p:nvPicPr>
          <p:cNvPr id="24" name="Picture 23" descr="A group of people standing in the street&#10;&#10;Description generated with very high confidence">
            <a:extLst>
              <a:ext uri="{FF2B5EF4-FFF2-40B4-BE49-F238E27FC236}">
                <a16:creationId xmlns:a16="http://schemas.microsoft.com/office/drawing/2014/main" xmlns="" id="{1BB02C9C-9155-4BE0-8974-0BA7666C2E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757" y="122102"/>
            <a:ext cx="3863877" cy="6710018"/>
          </a:xfrm>
          <a:prstGeom prst="rect">
            <a:avLst/>
          </a:prstGeom>
        </p:spPr>
      </p:pic>
      <p:pic>
        <p:nvPicPr>
          <p:cNvPr id="20" name="Picture 19" descr="A picture containing person, ground, outdoor, sitting&#10;&#10;Description generated with very high confidence">
            <a:extLst>
              <a:ext uri="{FF2B5EF4-FFF2-40B4-BE49-F238E27FC236}">
                <a16:creationId xmlns:a16="http://schemas.microsoft.com/office/drawing/2014/main" xmlns="" id="{C1793F3D-A4D0-4C81-8752-A30AF7E50B9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05" y="23235"/>
            <a:ext cx="4076624" cy="6858000"/>
          </a:xfrm>
          <a:prstGeom prst="rect">
            <a:avLst/>
          </a:prstGeom>
        </p:spPr>
      </p:pic>
      <p:pic>
        <p:nvPicPr>
          <p:cNvPr id="18" name="Picture 17" descr="A picture containing building, outdoor, person&#10;&#10;Description generated with very high confidence">
            <a:extLst>
              <a:ext uri="{FF2B5EF4-FFF2-40B4-BE49-F238E27FC236}">
                <a16:creationId xmlns:a16="http://schemas.microsoft.com/office/drawing/2014/main" xmlns="" id="{2CAE55B7-6FE4-4086-97B8-001DDC0C52D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45085" y="948598"/>
            <a:ext cx="6857997" cy="51434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E4817AA2-B9F5-4169-8282-620491D91B6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4472C4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xmlns="" id="{2DB7BCA4-A14B-4641-AB48-A6DD95720055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761996" y="2971800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7B61FE9D-5AE7-4B2E-9DED-2950FD9C27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3583" y="1320283"/>
            <a:ext cx="3846286" cy="4217441"/>
          </a:xfrm>
        </p:spPr>
        <p:txBody>
          <a:bodyPr/>
          <a:lstStyle/>
          <a:p>
            <a:pPr lvl="0"/>
            <a:r>
              <a:rPr lang="en-GB" sz="5400" b="1" dirty="0">
                <a:solidFill>
                  <a:srgbClr val="FFFFFF"/>
                </a:solidFill>
              </a:rPr>
              <a:t>City Centre Ambassadors</a:t>
            </a:r>
          </a:p>
        </p:txBody>
      </p:sp>
      <p:grpSp>
        <p:nvGrpSpPr>
          <p:cNvPr id="5" name="Content Placeholder 3">
            <a:extLst>
              <a:ext uri="{FF2B5EF4-FFF2-40B4-BE49-F238E27FC236}">
                <a16:creationId xmlns:a16="http://schemas.microsoft.com/office/drawing/2014/main" xmlns="" id="{5ADF5A6F-EF8F-49B3-B672-CFCC3E13C69C}"/>
              </a:ext>
            </a:extLst>
          </p:cNvPr>
          <p:cNvGrpSpPr/>
          <p:nvPr/>
        </p:nvGrpSpPr>
        <p:grpSpPr>
          <a:xfrm>
            <a:off x="4636008" y="0"/>
            <a:ext cx="7555988" cy="6858000"/>
            <a:chOff x="4636008" y="0"/>
            <a:chExt cx="7555988" cy="6858000"/>
          </a:xfrm>
        </p:grpSpPr>
        <p:graphicFrame>
          <p:nvGraphicFramePr>
            <p:cNvPr id="6" name="Chart 5">
              <a:extLst>
                <a:ext uri="{FF2B5EF4-FFF2-40B4-BE49-F238E27FC236}">
                  <a16:creationId xmlns:a16="http://schemas.microsoft.com/office/drawing/2014/main" xmlns="" id="{128AA009-A162-4D91-AC62-13EE05BC67B4}"/>
                </a:ext>
              </a:extLst>
            </p:cNvPr>
            <p:cNvGraphicFramePr/>
            <p:nvPr/>
          </p:nvGraphicFramePr>
          <p:xfrm>
            <a:off x="4636008" y="0"/>
            <a:ext cx="7555988" cy="6858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1">
              <a:extLst>
                <a:ext uri="{FF2B5EF4-FFF2-40B4-BE49-F238E27FC236}">
                  <a16:creationId xmlns:a16="http://schemas.microsoft.com/office/drawing/2014/main" xmlns="" id="{79F358D3-85FB-41AC-9994-BA373EE23A75}"/>
                </a:ext>
              </a:extLst>
            </p:cNvPr>
            <p:cNvSpPr txBox="1"/>
            <p:nvPr/>
          </p:nvSpPr>
          <p:spPr>
            <a:xfrm>
              <a:off x="4636008" y="205273"/>
              <a:ext cx="7176549" cy="644745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1" compatLnSpc="1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241 reports of begging since start of Jan – real number much higher</a:t>
              </a:r>
            </a:p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50% of our overall time is spent dealing with the Street Community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shop theft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Begging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drunk and disorderly behaviour (being abusive to businesses and members of the public passing)</a:t>
              </a:r>
            </a:p>
            <a:p>
              <a:pPr marL="28575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3600" dirty="0">
                  <a:solidFill>
                    <a:schemeClr val="bg1"/>
                  </a:solidFill>
                </a:rPr>
                <a:t>medical issues when they are incapacitated due to drink and drugs. </a:t>
              </a:r>
            </a:p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3600" dirty="0">
                <a:solidFill>
                  <a:schemeClr val="bg1"/>
                </a:solidFill>
              </a:endParaRPr>
            </a:p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3600" b="0" i="0" u="none" strike="noStrike" kern="0" cap="none" spc="0" baseline="0" dirty="0">
                <a:solidFill>
                  <a:schemeClr val="bg1"/>
                </a:solidFill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76789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xmlns="" id="{E4817AA2-B9F5-4169-8282-620491D91B6E}"/>
              </a:ext>
            </a:extLst>
          </p:cNvPr>
          <p:cNvSpPr>
            <a:spLocks noMove="1" noResize="1"/>
          </p:cNvSpPr>
          <p:nvPr/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4472C4"/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3" name="Straight Connector 10">
            <a:extLst>
              <a:ext uri="{FF2B5EF4-FFF2-40B4-BE49-F238E27FC236}">
                <a16:creationId xmlns:a16="http://schemas.microsoft.com/office/drawing/2014/main" xmlns="" id="{2DB7BCA4-A14B-4641-AB48-A6DD95720055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761996" y="2971800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7B61FE9D-5AE7-4B2E-9DED-2950FD9C27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03583" y="1320283"/>
            <a:ext cx="3846286" cy="4217441"/>
          </a:xfrm>
        </p:spPr>
        <p:txBody>
          <a:bodyPr/>
          <a:lstStyle/>
          <a:p>
            <a:pPr lvl="0"/>
            <a:r>
              <a:rPr lang="en-GB" sz="5400" b="1" dirty="0">
                <a:solidFill>
                  <a:srgbClr val="FFFFFF"/>
                </a:solidFill>
              </a:rPr>
              <a:t>Partnership Working </a:t>
            </a:r>
          </a:p>
        </p:txBody>
      </p:sp>
      <p:grpSp>
        <p:nvGrpSpPr>
          <p:cNvPr id="5" name="Content Placeholder 3">
            <a:extLst>
              <a:ext uri="{FF2B5EF4-FFF2-40B4-BE49-F238E27FC236}">
                <a16:creationId xmlns:a16="http://schemas.microsoft.com/office/drawing/2014/main" xmlns="" id="{5ADF5A6F-EF8F-49B3-B672-CFCC3E13C69C}"/>
              </a:ext>
            </a:extLst>
          </p:cNvPr>
          <p:cNvGrpSpPr/>
          <p:nvPr/>
        </p:nvGrpSpPr>
        <p:grpSpPr>
          <a:xfrm>
            <a:off x="4558434" y="0"/>
            <a:ext cx="7633562" cy="6858000"/>
            <a:chOff x="4558434" y="0"/>
            <a:chExt cx="7633562" cy="6858000"/>
          </a:xfrm>
        </p:grpSpPr>
        <p:graphicFrame>
          <p:nvGraphicFramePr>
            <p:cNvPr id="6" name="Chart 5">
              <a:extLst>
                <a:ext uri="{FF2B5EF4-FFF2-40B4-BE49-F238E27FC236}">
                  <a16:creationId xmlns:a16="http://schemas.microsoft.com/office/drawing/2014/main" xmlns="" id="{128AA009-A162-4D91-AC62-13EE05BC67B4}"/>
                </a:ext>
              </a:extLst>
            </p:cNvPr>
            <p:cNvGraphicFramePr/>
            <p:nvPr/>
          </p:nvGraphicFramePr>
          <p:xfrm>
            <a:off x="4636008" y="0"/>
            <a:ext cx="7555988" cy="6858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7" name="TextBox 1">
              <a:extLst>
                <a:ext uri="{FF2B5EF4-FFF2-40B4-BE49-F238E27FC236}">
                  <a16:creationId xmlns:a16="http://schemas.microsoft.com/office/drawing/2014/main" xmlns="" id="{79F358D3-85FB-41AC-9994-BA373EE23A75}"/>
                </a:ext>
              </a:extLst>
            </p:cNvPr>
            <p:cNvSpPr txBox="1"/>
            <p:nvPr/>
          </p:nvSpPr>
          <p:spPr>
            <a:xfrm>
              <a:off x="4558434" y="0"/>
              <a:ext cx="7446754" cy="6447452"/>
            </a:xfrm>
            <a:prstGeom prst="rect">
              <a:avLst/>
            </a:prstGeom>
            <a:noFill/>
            <a:ln cap="flat">
              <a:noFill/>
            </a:ln>
          </p:spPr>
          <p:txBody>
            <a:bodyPr vert="horz" wrap="square" lIns="91440" tIns="45720" rIns="91440" bIns="45720" anchor="t" anchorCtr="1" compatLnSpc="1">
              <a:noAutofit/>
            </a:bodyPr>
            <a:lstStyle/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4000" dirty="0">
                <a:solidFill>
                  <a:schemeClr val="bg1"/>
                </a:solidFill>
              </a:endParaRP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 dirty="0">
                  <a:solidFill>
                    <a:schemeClr val="bg1"/>
                  </a:solidFill>
                </a:rPr>
                <a:t>Council</a:t>
              </a: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 dirty="0">
                  <a:solidFill>
                    <a:schemeClr val="bg1"/>
                  </a:solidFill>
                </a:rPr>
                <a:t>Sussex Police</a:t>
              </a: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 dirty="0">
                  <a:solidFill>
                    <a:schemeClr val="bg1"/>
                  </a:solidFill>
                </a:rPr>
                <a:t>BCRP</a:t>
              </a:r>
            </a:p>
            <a:p>
              <a:pPr lvl="0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4000" dirty="0">
                <a:solidFill>
                  <a:schemeClr val="bg1"/>
                </a:solidFill>
              </a:endParaRP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 dirty="0">
                  <a:solidFill>
                    <a:schemeClr val="bg1"/>
                  </a:solidFill>
                </a:rPr>
                <a:t>Signposting to local agencies </a:t>
              </a: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 dirty="0">
                  <a:solidFill>
                    <a:schemeClr val="bg1"/>
                  </a:solidFill>
                </a:rPr>
                <a:t>(</a:t>
              </a:r>
              <a:r>
                <a:rPr lang="en-GB" sz="4000" dirty="0" err="1">
                  <a:solidFill>
                    <a:schemeClr val="bg1"/>
                  </a:solidFill>
                </a:rPr>
                <a:t>e.g</a:t>
              </a:r>
              <a:r>
                <a:rPr lang="en-GB" sz="4000" dirty="0">
                  <a:solidFill>
                    <a:schemeClr val="bg1"/>
                  </a:solidFill>
                </a:rPr>
                <a:t> Equinox / YOS / St Mungo’s)</a:t>
              </a: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4000" dirty="0">
                <a:solidFill>
                  <a:schemeClr val="bg1"/>
                </a:solidFill>
              </a:endParaRPr>
            </a:p>
            <a:p>
              <a:pPr marL="571500" lvl="0" indent="-57150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en-GB" sz="4000">
                  <a:solidFill>
                    <a:schemeClr val="bg1"/>
                  </a:solidFill>
                </a:rPr>
                <a:t>Still the need </a:t>
              </a:r>
              <a:r>
                <a:rPr lang="en-GB" sz="4000" dirty="0">
                  <a:solidFill>
                    <a:schemeClr val="bg1"/>
                  </a:solidFill>
                </a:rPr>
                <a:t>for more collaboration </a:t>
              </a:r>
            </a:p>
            <a:p>
              <a:pPr marL="285750" lvl="0" indent="-285750">
                <a:buFont typeface="Arial" panose="020B0604020202020204" pitchFamily="34" charset="0"/>
                <a:buChar char="•"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3600" b="0" i="0" u="none" strike="noStrike" kern="0" cap="none" spc="0" baseline="0" dirty="0">
                <a:solidFill>
                  <a:schemeClr val="bg1"/>
                </a:solidFill>
                <a:uFillTx/>
                <a:latin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5914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xmlns="" id="{471CCD0C-1AA6-4D1F-9335-1B8072054B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4" y="977093"/>
            <a:ext cx="8165137" cy="2959862"/>
          </a:xfrm>
          <a:prstGeom prst="rect">
            <a:avLst/>
          </a:prstGeom>
          <a:noFill/>
          <a:ln cap="flat">
            <a:noFill/>
          </a:ln>
        </p:spPr>
      </p:pic>
      <p:cxnSp>
        <p:nvCxnSpPr>
          <p:cNvPr id="3" name="Straight Connector 9">
            <a:extLst>
              <a:ext uri="{FF2B5EF4-FFF2-40B4-BE49-F238E27FC236}">
                <a16:creationId xmlns:a16="http://schemas.microsoft.com/office/drawing/2014/main" xmlns="" id="{2D3AC2DA-6C47-46BA-9F94-EBBB77AE346D}"/>
              </a:ext>
            </a:extLst>
          </p:cNvPr>
          <p:cNvCxnSpPr>
            <a:cxnSpLocks noMove="1" noResize="1"/>
          </p:cNvCxnSpPr>
          <p:nvPr/>
        </p:nvCxnSpPr>
        <p:spPr>
          <a:xfrm flipV="1">
            <a:off x="8386840" y="5264109"/>
            <a:ext cx="0" cy="914400"/>
          </a:xfrm>
          <a:prstGeom prst="straightConnector1">
            <a:avLst/>
          </a:prstGeom>
          <a:noFill/>
          <a:ln w="19046" cap="flat">
            <a:solidFill>
              <a:srgbClr val="FFFFFF">
                <a:alpha val="80000"/>
              </a:srgbClr>
            </a:solidFill>
            <a:prstDash val="solid"/>
            <a:miter/>
          </a:ln>
        </p:spPr>
      </p:cxn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57D19111-96CE-4076-9774-9591C598C80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922821" y="4140177"/>
            <a:ext cx="10774799" cy="2241554"/>
          </a:xfrm>
        </p:spPr>
        <p:txBody>
          <a:bodyPr anchor="ctr" anchorCtr="0">
            <a:normAutofit/>
          </a:bodyPr>
          <a:lstStyle/>
          <a:p>
            <a:pPr lvl="0"/>
            <a:r>
              <a:rPr lang="en-GB" sz="3800" dirty="0">
                <a:solidFill>
                  <a:srgbClr val="FFFFFF"/>
                </a:solidFill>
              </a:rPr>
              <a:t>Gavin Stewart</a:t>
            </a:r>
            <a:br>
              <a:rPr lang="en-GB" sz="3800" dirty="0">
                <a:solidFill>
                  <a:srgbClr val="FFFFFF"/>
                </a:solidFill>
              </a:rPr>
            </a:br>
            <a:r>
              <a:rPr lang="en-GB" sz="3800" dirty="0">
                <a:solidFill>
                  <a:srgbClr val="FFFFFF"/>
                </a:solidFill>
              </a:rPr>
              <a:t>BID CEO</a:t>
            </a:r>
            <a:br>
              <a:rPr lang="en-GB" sz="3800" dirty="0">
                <a:solidFill>
                  <a:srgbClr val="FFFFFF"/>
                </a:solidFill>
              </a:rPr>
            </a:br>
            <a:r>
              <a:rPr lang="en-GB" sz="3800" dirty="0">
                <a:solidFill>
                  <a:srgbClr val="FFFFFF"/>
                </a:solidFill>
              </a:rPr>
              <a:t>gavin.stewart@brightonbid.com</a:t>
            </a:r>
            <a:br>
              <a:rPr lang="en-GB" sz="3800" dirty="0">
                <a:solidFill>
                  <a:srgbClr val="FFFFFF"/>
                </a:solidFill>
              </a:rPr>
            </a:br>
            <a:r>
              <a:rPr lang="en-GB" sz="3800" dirty="0">
                <a:solidFill>
                  <a:srgbClr val="FFFFFF"/>
                </a:solidFill>
              </a:rPr>
              <a:t>01273 735442</a:t>
            </a:r>
          </a:p>
        </p:txBody>
      </p:sp>
    </p:spTree>
    <p:extLst>
      <p:ext uri="{BB962C8B-B14F-4D97-AF65-F5344CB8AC3E}">
        <p14:creationId xmlns:p14="http://schemas.microsoft.com/office/powerpoint/2010/main" val="3869795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420</TotalTime>
  <Words>148</Words>
  <Application>Microsoft Office PowerPoint</Application>
  <PresentationFormat>Custom</PresentationFormat>
  <Paragraphs>43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Brighton City Centre  Business Improvement District (BID)</vt:lpstr>
      <vt:lpstr>Brilliant Brighton :   </vt:lpstr>
      <vt:lpstr>Projects</vt:lpstr>
      <vt:lpstr>City Centre Ambassadors</vt:lpstr>
      <vt:lpstr>PowerPoint Presentation</vt:lpstr>
      <vt:lpstr>City Centre Ambassadors</vt:lpstr>
      <vt:lpstr>Partnership Working </vt:lpstr>
      <vt:lpstr>Gavin Stewart BID CEO gavin.stewart@brightonbid.com 01273 735442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Brighton City Centre  Business Improvement District (BID)</dc:title>
  <dc:creator>Gavin Stewart</dc:creator>
  <cp:lastModifiedBy>Matt Morgan</cp:lastModifiedBy>
  <cp:revision>18</cp:revision>
  <dcterms:created xsi:type="dcterms:W3CDTF">2017-09-22T08:31:42Z</dcterms:created>
  <dcterms:modified xsi:type="dcterms:W3CDTF">2018-06-28T14:59:59Z</dcterms:modified>
</cp:coreProperties>
</file>